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81" r:id="rId3"/>
    <p:sldId id="282" r:id="rId4"/>
    <p:sldId id="279" r:id="rId5"/>
    <p:sldId id="280" r:id="rId6"/>
    <p:sldId id="283" r:id="rId7"/>
    <p:sldId id="268" r:id="rId8"/>
    <p:sldId id="284" r:id="rId9"/>
    <p:sldId id="26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238"/>
  </p:normalViewPr>
  <p:slideViewPr>
    <p:cSldViewPr snapToGrid="0" snapToObjects="1">
      <p:cViewPr varScale="1">
        <p:scale>
          <a:sx n="90" d="100"/>
          <a:sy n="90" d="100"/>
        </p:scale>
        <p:origin x="232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24E3A8-ABA7-45E3-BA70-E1D43D49DB2C}" type="doc">
      <dgm:prSet loTypeId="urn:microsoft.com/office/officeart/2005/8/layout/hierarchy2" loCatId="hierarchy" qsTypeId="urn:microsoft.com/office/officeart/2005/8/quickstyle/simple2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9FB4E883-26BA-4519-80AB-17F8CD01D80F}">
      <dgm:prSet/>
      <dgm:spPr/>
      <dgm:t>
        <a:bodyPr/>
        <a:lstStyle/>
        <a:p>
          <a:r>
            <a:rPr lang="en-US"/>
            <a:t>The columns are usually associated with a particular data type:</a:t>
          </a:r>
        </a:p>
      </dgm:t>
    </dgm:pt>
    <dgm:pt modelId="{6013D7B3-C706-4151-AFE7-CE2769496BF8}" type="parTrans" cxnId="{D74F772B-9D4D-4ED8-B5A1-5BEBC84656F4}">
      <dgm:prSet/>
      <dgm:spPr/>
      <dgm:t>
        <a:bodyPr/>
        <a:lstStyle/>
        <a:p>
          <a:endParaRPr lang="en-US"/>
        </a:p>
      </dgm:t>
    </dgm:pt>
    <dgm:pt modelId="{4DC5787C-ADE5-40B3-9138-456165298FF3}" type="sibTrans" cxnId="{D74F772B-9D4D-4ED8-B5A1-5BEBC84656F4}">
      <dgm:prSet/>
      <dgm:spPr/>
      <dgm:t>
        <a:bodyPr/>
        <a:lstStyle/>
        <a:p>
          <a:endParaRPr lang="en-US"/>
        </a:p>
      </dgm:t>
    </dgm:pt>
    <dgm:pt modelId="{19A437E0-71F5-4DCF-9834-B583C5772BA2}">
      <dgm:prSet/>
      <dgm:spPr/>
      <dgm:t>
        <a:bodyPr/>
        <a:lstStyle/>
        <a:p>
          <a:r>
            <a:rPr lang="en-US" b="1" dirty="0">
              <a:solidFill>
                <a:srgbClr val="FFC000"/>
              </a:solidFill>
            </a:rPr>
            <a:t>Numerical</a:t>
          </a:r>
          <a:r>
            <a:rPr lang="en-US" dirty="0"/>
            <a:t>, attribute always has order.</a:t>
          </a:r>
        </a:p>
      </dgm:t>
    </dgm:pt>
    <dgm:pt modelId="{0E6A3595-F402-4307-9095-567A5D285A1B}" type="parTrans" cxnId="{2827008D-236E-4C74-B077-87246C325871}">
      <dgm:prSet/>
      <dgm:spPr/>
      <dgm:t>
        <a:bodyPr/>
        <a:lstStyle/>
        <a:p>
          <a:endParaRPr lang="en-US"/>
        </a:p>
      </dgm:t>
    </dgm:pt>
    <dgm:pt modelId="{8E6CD9D8-5CE2-4626-A83A-D92AA12564E8}" type="sibTrans" cxnId="{2827008D-236E-4C74-B077-87246C325871}">
      <dgm:prSet/>
      <dgm:spPr/>
      <dgm:t>
        <a:bodyPr/>
        <a:lstStyle/>
        <a:p>
          <a:endParaRPr lang="en-US"/>
        </a:p>
      </dgm:t>
    </dgm:pt>
    <dgm:pt modelId="{B44F53E3-E1CE-4E42-8A87-B319C8A3F489}">
      <dgm:prSet/>
      <dgm:spPr/>
      <dgm:t>
        <a:bodyPr/>
        <a:lstStyle/>
        <a:p>
          <a:r>
            <a:rPr lang="en-US" b="1" dirty="0">
              <a:solidFill>
                <a:srgbClr val="FFC000"/>
              </a:solidFill>
            </a:rPr>
            <a:t>Discrete</a:t>
          </a:r>
          <a:r>
            <a:rPr lang="en-US" dirty="0"/>
            <a:t> – integer values representing counts of some entity (e.g. number of doctor visits, age)</a:t>
          </a:r>
        </a:p>
      </dgm:t>
    </dgm:pt>
    <dgm:pt modelId="{B00D850C-54BC-4D9C-8292-2DA5BBE3E3A7}" type="parTrans" cxnId="{B66875CF-7F35-4CDA-BA1D-F96A6B3DA344}">
      <dgm:prSet/>
      <dgm:spPr/>
      <dgm:t>
        <a:bodyPr/>
        <a:lstStyle/>
        <a:p>
          <a:endParaRPr lang="en-US"/>
        </a:p>
      </dgm:t>
    </dgm:pt>
    <dgm:pt modelId="{C65EC914-FFA0-4272-BB1E-0C6118E3F101}" type="sibTrans" cxnId="{B66875CF-7F35-4CDA-BA1D-F96A6B3DA344}">
      <dgm:prSet/>
      <dgm:spPr/>
      <dgm:t>
        <a:bodyPr/>
        <a:lstStyle/>
        <a:p>
          <a:endParaRPr lang="en-US"/>
        </a:p>
      </dgm:t>
    </dgm:pt>
    <dgm:pt modelId="{4E13CB80-CF9E-45C3-8D6F-9579618D1824}">
      <dgm:prSet/>
      <dgm:spPr/>
      <dgm:t>
        <a:bodyPr/>
        <a:lstStyle/>
        <a:p>
          <a:r>
            <a:rPr lang="en-US" b="1" dirty="0">
              <a:solidFill>
                <a:srgbClr val="FFC000"/>
              </a:solidFill>
            </a:rPr>
            <a:t>Continuous</a:t>
          </a:r>
          <a:r>
            <a:rPr lang="en-US" dirty="0"/>
            <a:t> – usually represent measurements of some sort (e.g. height, distance)</a:t>
          </a:r>
        </a:p>
      </dgm:t>
    </dgm:pt>
    <dgm:pt modelId="{89219FBD-F86F-4609-B357-A3BB9ADA0CE1}" type="parTrans" cxnId="{560E0861-1A38-40B4-8B1A-298BECF1400A}">
      <dgm:prSet/>
      <dgm:spPr/>
      <dgm:t>
        <a:bodyPr/>
        <a:lstStyle/>
        <a:p>
          <a:endParaRPr lang="en-US"/>
        </a:p>
      </dgm:t>
    </dgm:pt>
    <dgm:pt modelId="{E320959A-228B-4498-8D00-B5ED6C15B6C1}" type="sibTrans" cxnId="{560E0861-1A38-40B4-8B1A-298BECF1400A}">
      <dgm:prSet/>
      <dgm:spPr/>
      <dgm:t>
        <a:bodyPr/>
        <a:lstStyle/>
        <a:p>
          <a:endParaRPr lang="en-US"/>
        </a:p>
      </dgm:t>
    </dgm:pt>
    <dgm:pt modelId="{16897F9A-1CAD-4247-A61D-B457B79CE002}">
      <dgm:prSet/>
      <dgm:spPr/>
      <dgm:t>
        <a:bodyPr/>
        <a:lstStyle/>
        <a:p>
          <a:r>
            <a:rPr lang="en-US" b="1" dirty="0">
              <a:solidFill>
                <a:srgbClr val="FFC000"/>
              </a:solidFill>
            </a:rPr>
            <a:t>Categorical</a:t>
          </a:r>
          <a:r>
            <a:rPr lang="en-US" dirty="0"/>
            <a:t>, attribute that only has labels as its values. </a:t>
          </a:r>
        </a:p>
      </dgm:t>
    </dgm:pt>
    <dgm:pt modelId="{0F490B3B-7B1F-415F-90FC-C90AC0457AC6}" type="parTrans" cxnId="{8388E396-8DC5-4162-B951-3164089A8D14}">
      <dgm:prSet/>
      <dgm:spPr/>
      <dgm:t>
        <a:bodyPr/>
        <a:lstStyle/>
        <a:p>
          <a:endParaRPr lang="en-US"/>
        </a:p>
      </dgm:t>
    </dgm:pt>
    <dgm:pt modelId="{03B95DC3-B526-4FAC-8143-A8A9F2A992FE}" type="sibTrans" cxnId="{8388E396-8DC5-4162-B951-3164089A8D14}">
      <dgm:prSet/>
      <dgm:spPr/>
      <dgm:t>
        <a:bodyPr/>
        <a:lstStyle/>
        <a:p>
          <a:endParaRPr lang="en-US"/>
        </a:p>
      </dgm:t>
    </dgm:pt>
    <dgm:pt modelId="{46FEDA29-7B47-424B-AB25-726F01B05A2F}">
      <dgm:prSet/>
      <dgm:spPr/>
      <dgm:t>
        <a:bodyPr/>
        <a:lstStyle/>
        <a:p>
          <a:r>
            <a:rPr lang="en-US" b="1" dirty="0">
              <a:solidFill>
                <a:srgbClr val="FFC000"/>
              </a:solidFill>
            </a:rPr>
            <a:t>Ordinal</a:t>
          </a:r>
          <a:r>
            <a:rPr lang="en-US" dirty="0"/>
            <a:t> (order) – labels that represent some sort of hierarchy (e.g. Low &lt; Medium &lt; High)</a:t>
          </a:r>
        </a:p>
      </dgm:t>
    </dgm:pt>
    <dgm:pt modelId="{E6C81AB8-3A96-4BC0-8828-B5513EBB98F8}" type="parTrans" cxnId="{45D73C9B-E40E-4BA1-97C6-54607917B87C}">
      <dgm:prSet/>
      <dgm:spPr/>
      <dgm:t>
        <a:bodyPr/>
        <a:lstStyle/>
        <a:p>
          <a:endParaRPr lang="en-US"/>
        </a:p>
      </dgm:t>
    </dgm:pt>
    <dgm:pt modelId="{6FC8474E-8025-496F-B72F-95BC83817B68}" type="sibTrans" cxnId="{45D73C9B-E40E-4BA1-97C6-54607917B87C}">
      <dgm:prSet/>
      <dgm:spPr/>
      <dgm:t>
        <a:bodyPr/>
        <a:lstStyle/>
        <a:p>
          <a:endParaRPr lang="en-US"/>
        </a:p>
      </dgm:t>
    </dgm:pt>
    <dgm:pt modelId="{A89B263A-987E-41B2-A297-E0B31C517773}">
      <dgm:prSet/>
      <dgm:spPr/>
      <dgm:t>
        <a:bodyPr/>
        <a:lstStyle/>
        <a:p>
          <a:r>
            <a:rPr lang="en-US" b="1" dirty="0">
              <a:solidFill>
                <a:srgbClr val="FFC000"/>
              </a:solidFill>
            </a:rPr>
            <a:t>Nominal</a:t>
          </a:r>
          <a:r>
            <a:rPr lang="en-US" dirty="0"/>
            <a:t> (names) – labels that represent distinct categories (e.g. Yes/No or True/False)</a:t>
          </a:r>
        </a:p>
      </dgm:t>
    </dgm:pt>
    <dgm:pt modelId="{481CF590-43E2-4439-BD3D-04CB10C2DF1C}" type="parTrans" cxnId="{11F1A11F-FCE5-45F8-AF7A-BB45AA55A283}">
      <dgm:prSet/>
      <dgm:spPr/>
      <dgm:t>
        <a:bodyPr/>
        <a:lstStyle/>
        <a:p>
          <a:endParaRPr lang="en-US"/>
        </a:p>
      </dgm:t>
    </dgm:pt>
    <dgm:pt modelId="{290942A7-0BF3-40E4-B56F-5400CF7CBB08}" type="sibTrans" cxnId="{11F1A11F-FCE5-45F8-AF7A-BB45AA55A283}">
      <dgm:prSet/>
      <dgm:spPr/>
      <dgm:t>
        <a:bodyPr/>
        <a:lstStyle/>
        <a:p>
          <a:endParaRPr lang="en-US"/>
        </a:p>
      </dgm:t>
    </dgm:pt>
    <dgm:pt modelId="{9D3E0428-32DA-3446-9914-FAB7DC345A59}" type="pres">
      <dgm:prSet presAssocID="{0824E3A8-ABA7-45E3-BA70-E1D43D49DB2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1893EC56-BA4F-5E48-9E5E-73BD5A275376}" type="pres">
      <dgm:prSet presAssocID="{9FB4E883-26BA-4519-80AB-17F8CD01D80F}" presName="root1" presStyleCnt="0"/>
      <dgm:spPr/>
    </dgm:pt>
    <dgm:pt modelId="{CF9E5291-5BC2-E941-BDB7-78D061241794}" type="pres">
      <dgm:prSet presAssocID="{9FB4E883-26BA-4519-80AB-17F8CD01D80F}" presName="LevelOneTextNode" presStyleLbl="node0" presStyleIdx="0" presStyleCnt="1">
        <dgm:presLayoutVars>
          <dgm:chPref val="3"/>
        </dgm:presLayoutVars>
      </dgm:prSet>
      <dgm:spPr/>
    </dgm:pt>
    <dgm:pt modelId="{6422A264-32C6-1A41-8A68-90EAE1449FE2}" type="pres">
      <dgm:prSet presAssocID="{9FB4E883-26BA-4519-80AB-17F8CD01D80F}" presName="level2hierChild" presStyleCnt="0"/>
      <dgm:spPr/>
    </dgm:pt>
    <dgm:pt modelId="{0EF79989-A690-E44C-B583-D0E8374B8621}" type="pres">
      <dgm:prSet presAssocID="{0E6A3595-F402-4307-9095-567A5D285A1B}" presName="conn2-1" presStyleLbl="parChTrans1D2" presStyleIdx="0" presStyleCnt="2"/>
      <dgm:spPr/>
    </dgm:pt>
    <dgm:pt modelId="{C69473C3-9F98-F342-9E52-3FC960F718BA}" type="pres">
      <dgm:prSet presAssocID="{0E6A3595-F402-4307-9095-567A5D285A1B}" presName="connTx" presStyleLbl="parChTrans1D2" presStyleIdx="0" presStyleCnt="2"/>
      <dgm:spPr/>
    </dgm:pt>
    <dgm:pt modelId="{9AB389A0-AD80-8242-AC2B-3E307B0F532D}" type="pres">
      <dgm:prSet presAssocID="{19A437E0-71F5-4DCF-9834-B583C5772BA2}" presName="root2" presStyleCnt="0"/>
      <dgm:spPr/>
    </dgm:pt>
    <dgm:pt modelId="{0B537CAD-C3DD-2E4C-8694-15AD8DA25E15}" type="pres">
      <dgm:prSet presAssocID="{19A437E0-71F5-4DCF-9834-B583C5772BA2}" presName="LevelTwoTextNode" presStyleLbl="node2" presStyleIdx="0" presStyleCnt="2">
        <dgm:presLayoutVars>
          <dgm:chPref val="3"/>
        </dgm:presLayoutVars>
      </dgm:prSet>
      <dgm:spPr/>
    </dgm:pt>
    <dgm:pt modelId="{573752F9-79E8-FC4C-9E0F-23433D72FD7B}" type="pres">
      <dgm:prSet presAssocID="{19A437E0-71F5-4DCF-9834-B583C5772BA2}" presName="level3hierChild" presStyleCnt="0"/>
      <dgm:spPr/>
    </dgm:pt>
    <dgm:pt modelId="{1AC51075-428E-484D-9AF4-0A8E822953C7}" type="pres">
      <dgm:prSet presAssocID="{B00D850C-54BC-4D9C-8292-2DA5BBE3E3A7}" presName="conn2-1" presStyleLbl="parChTrans1D3" presStyleIdx="0" presStyleCnt="4"/>
      <dgm:spPr/>
    </dgm:pt>
    <dgm:pt modelId="{EEB57BA6-DDFC-AF4D-B99B-521CF3A72197}" type="pres">
      <dgm:prSet presAssocID="{B00D850C-54BC-4D9C-8292-2DA5BBE3E3A7}" presName="connTx" presStyleLbl="parChTrans1D3" presStyleIdx="0" presStyleCnt="4"/>
      <dgm:spPr/>
    </dgm:pt>
    <dgm:pt modelId="{27285961-5959-F940-93C4-9EA6A29190F6}" type="pres">
      <dgm:prSet presAssocID="{B44F53E3-E1CE-4E42-8A87-B319C8A3F489}" presName="root2" presStyleCnt="0"/>
      <dgm:spPr/>
    </dgm:pt>
    <dgm:pt modelId="{FF74F7D4-C83B-5444-923D-4D55E2E9656A}" type="pres">
      <dgm:prSet presAssocID="{B44F53E3-E1CE-4E42-8A87-B319C8A3F489}" presName="LevelTwoTextNode" presStyleLbl="node3" presStyleIdx="0" presStyleCnt="4">
        <dgm:presLayoutVars>
          <dgm:chPref val="3"/>
        </dgm:presLayoutVars>
      </dgm:prSet>
      <dgm:spPr/>
    </dgm:pt>
    <dgm:pt modelId="{EC9A889B-B8A6-7041-842E-173321E9F7A3}" type="pres">
      <dgm:prSet presAssocID="{B44F53E3-E1CE-4E42-8A87-B319C8A3F489}" presName="level3hierChild" presStyleCnt="0"/>
      <dgm:spPr/>
    </dgm:pt>
    <dgm:pt modelId="{DD4A066E-3EAB-2445-A277-C41B00E1D073}" type="pres">
      <dgm:prSet presAssocID="{89219FBD-F86F-4609-B357-A3BB9ADA0CE1}" presName="conn2-1" presStyleLbl="parChTrans1D3" presStyleIdx="1" presStyleCnt="4"/>
      <dgm:spPr/>
    </dgm:pt>
    <dgm:pt modelId="{E57CBE5F-0CC0-9F4B-9E2C-B8F4CF684C61}" type="pres">
      <dgm:prSet presAssocID="{89219FBD-F86F-4609-B357-A3BB9ADA0CE1}" presName="connTx" presStyleLbl="parChTrans1D3" presStyleIdx="1" presStyleCnt="4"/>
      <dgm:spPr/>
    </dgm:pt>
    <dgm:pt modelId="{58140102-3A0A-8F43-A804-31B9A9BC29EE}" type="pres">
      <dgm:prSet presAssocID="{4E13CB80-CF9E-45C3-8D6F-9579618D1824}" presName="root2" presStyleCnt="0"/>
      <dgm:spPr/>
    </dgm:pt>
    <dgm:pt modelId="{A8223C0C-E297-E94F-80BE-7CB613C6A81D}" type="pres">
      <dgm:prSet presAssocID="{4E13CB80-CF9E-45C3-8D6F-9579618D1824}" presName="LevelTwoTextNode" presStyleLbl="node3" presStyleIdx="1" presStyleCnt="4">
        <dgm:presLayoutVars>
          <dgm:chPref val="3"/>
        </dgm:presLayoutVars>
      </dgm:prSet>
      <dgm:spPr/>
    </dgm:pt>
    <dgm:pt modelId="{8D5D4F2F-2104-384A-BCB2-556928EA98F1}" type="pres">
      <dgm:prSet presAssocID="{4E13CB80-CF9E-45C3-8D6F-9579618D1824}" presName="level3hierChild" presStyleCnt="0"/>
      <dgm:spPr/>
    </dgm:pt>
    <dgm:pt modelId="{CD6E993E-B15A-D84F-AA1C-129D7277933A}" type="pres">
      <dgm:prSet presAssocID="{0F490B3B-7B1F-415F-90FC-C90AC0457AC6}" presName="conn2-1" presStyleLbl="parChTrans1D2" presStyleIdx="1" presStyleCnt="2"/>
      <dgm:spPr/>
    </dgm:pt>
    <dgm:pt modelId="{0558247B-7BE9-E94E-AA60-7925F59D988D}" type="pres">
      <dgm:prSet presAssocID="{0F490B3B-7B1F-415F-90FC-C90AC0457AC6}" presName="connTx" presStyleLbl="parChTrans1D2" presStyleIdx="1" presStyleCnt="2"/>
      <dgm:spPr/>
    </dgm:pt>
    <dgm:pt modelId="{A49DC3AD-1CF7-D64A-9FFA-9CDC8EAB1FE5}" type="pres">
      <dgm:prSet presAssocID="{16897F9A-1CAD-4247-A61D-B457B79CE002}" presName="root2" presStyleCnt="0"/>
      <dgm:spPr/>
    </dgm:pt>
    <dgm:pt modelId="{EB459E48-C6DF-614A-8184-D7A679EFD7A7}" type="pres">
      <dgm:prSet presAssocID="{16897F9A-1CAD-4247-A61D-B457B79CE002}" presName="LevelTwoTextNode" presStyleLbl="node2" presStyleIdx="1" presStyleCnt="2">
        <dgm:presLayoutVars>
          <dgm:chPref val="3"/>
        </dgm:presLayoutVars>
      </dgm:prSet>
      <dgm:spPr/>
    </dgm:pt>
    <dgm:pt modelId="{D07EEBDC-0295-E94D-A125-60505A2B303D}" type="pres">
      <dgm:prSet presAssocID="{16897F9A-1CAD-4247-A61D-B457B79CE002}" presName="level3hierChild" presStyleCnt="0"/>
      <dgm:spPr/>
    </dgm:pt>
    <dgm:pt modelId="{375695B2-E6CD-B74C-9C69-A1A98FE5590A}" type="pres">
      <dgm:prSet presAssocID="{E6C81AB8-3A96-4BC0-8828-B5513EBB98F8}" presName="conn2-1" presStyleLbl="parChTrans1D3" presStyleIdx="2" presStyleCnt="4"/>
      <dgm:spPr/>
    </dgm:pt>
    <dgm:pt modelId="{F3022D71-DA35-954D-9857-270961A80D9E}" type="pres">
      <dgm:prSet presAssocID="{E6C81AB8-3A96-4BC0-8828-B5513EBB98F8}" presName="connTx" presStyleLbl="parChTrans1D3" presStyleIdx="2" presStyleCnt="4"/>
      <dgm:spPr/>
    </dgm:pt>
    <dgm:pt modelId="{CF3C3005-F4C3-404D-B372-BDD4AAAEA92C}" type="pres">
      <dgm:prSet presAssocID="{46FEDA29-7B47-424B-AB25-726F01B05A2F}" presName="root2" presStyleCnt="0"/>
      <dgm:spPr/>
    </dgm:pt>
    <dgm:pt modelId="{07554336-E21F-9846-85AB-A3437EBCD7FA}" type="pres">
      <dgm:prSet presAssocID="{46FEDA29-7B47-424B-AB25-726F01B05A2F}" presName="LevelTwoTextNode" presStyleLbl="node3" presStyleIdx="2" presStyleCnt="4">
        <dgm:presLayoutVars>
          <dgm:chPref val="3"/>
        </dgm:presLayoutVars>
      </dgm:prSet>
      <dgm:spPr/>
    </dgm:pt>
    <dgm:pt modelId="{31915186-DAAE-D148-B22F-AC733F52A2B9}" type="pres">
      <dgm:prSet presAssocID="{46FEDA29-7B47-424B-AB25-726F01B05A2F}" presName="level3hierChild" presStyleCnt="0"/>
      <dgm:spPr/>
    </dgm:pt>
    <dgm:pt modelId="{F5FE3154-E7CC-9A4C-9451-CE99619D710E}" type="pres">
      <dgm:prSet presAssocID="{481CF590-43E2-4439-BD3D-04CB10C2DF1C}" presName="conn2-1" presStyleLbl="parChTrans1D3" presStyleIdx="3" presStyleCnt="4"/>
      <dgm:spPr/>
    </dgm:pt>
    <dgm:pt modelId="{B5D6CF72-1B91-454B-8778-00D04C14F4FD}" type="pres">
      <dgm:prSet presAssocID="{481CF590-43E2-4439-BD3D-04CB10C2DF1C}" presName="connTx" presStyleLbl="parChTrans1D3" presStyleIdx="3" presStyleCnt="4"/>
      <dgm:spPr/>
    </dgm:pt>
    <dgm:pt modelId="{34AB6069-51F7-FB49-BF9B-99ACD692A82F}" type="pres">
      <dgm:prSet presAssocID="{A89B263A-987E-41B2-A297-E0B31C517773}" presName="root2" presStyleCnt="0"/>
      <dgm:spPr/>
    </dgm:pt>
    <dgm:pt modelId="{BBB4244A-5D25-1440-95B3-33794FA803E8}" type="pres">
      <dgm:prSet presAssocID="{A89B263A-987E-41B2-A297-E0B31C517773}" presName="LevelTwoTextNode" presStyleLbl="node3" presStyleIdx="3" presStyleCnt="4">
        <dgm:presLayoutVars>
          <dgm:chPref val="3"/>
        </dgm:presLayoutVars>
      </dgm:prSet>
      <dgm:spPr/>
    </dgm:pt>
    <dgm:pt modelId="{8F42894A-5D46-1344-AF10-63B094C18AD1}" type="pres">
      <dgm:prSet presAssocID="{A89B263A-987E-41B2-A297-E0B31C517773}" presName="level3hierChild" presStyleCnt="0"/>
      <dgm:spPr/>
    </dgm:pt>
  </dgm:ptLst>
  <dgm:cxnLst>
    <dgm:cxn modelId="{87D10B1E-1B56-C341-BE68-E67F6CCBC497}" type="presOf" srcId="{89219FBD-F86F-4609-B357-A3BB9ADA0CE1}" destId="{E57CBE5F-0CC0-9F4B-9E2C-B8F4CF684C61}" srcOrd="1" destOrd="0" presId="urn:microsoft.com/office/officeart/2005/8/layout/hierarchy2"/>
    <dgm:cxn modelId="{F5505E1E-F4F2-2640-841E-179CEC0CC97A}" type="presOf" srcId="{E6C81AB8-3A96-4BC0-8828-B5513EBB98F8}" destId="{F3022D71-DA35-954D-9857-270961A80D9E}" srcOrd="1" destOrd="0" presId="urn:microsoft.com/office/officeart/2005/8/layout/hierarchy2"/>
    <dgm:cxn modelId="{11F1A11F-FCE5-45F8-AF7A-BB45AA55A283}" srcId="{16897F9A-1CAD-4247-A61D-B457B79CE002}" destId="{A89B263A-987E-41B2-A297-E0B31C517773}" srcOrd="1" destOrd="0" parTransId="{481CF590-43E2-4439-BD3D-04CB10C2DF1C}" sibTransId="{290942A7-0BF3-40E4-B56F-5400CF7CBB08}"/>
    <dgm:cxn modelId="{D74F772B-9D4D-4ED8-B5A1-5BEBC84656F4}" srcId="{0824E3A8-ABA7-45E3-BA70-E1D43D49DB2C}" destId="{9FB4E883-26BA-4519-80AB-17F8CD01D80F}" srcOrd="0" destOrd="0" parTransId="{6013D7B3-C706-4151-AFE7-CE2769496BF8}" sibTransId="{4DC5787C-ADE5-40B3-9138-456165298FF3}"/>
    <dgm:cxn modelId="{F9214E36-3427-D841-9F1E-CEDBF3920A53}" type="presOf" srcId="{9FB4E883-26BA-4519-80AB-17F8CD01D80F}" destId="{CF9E5291-5BC2-E941-BDB7-78D061241794}" srcOrd="0" destOrd="0" presId="urn:microsoft.com/office/officeart/2005/8/layout/hierarchy2"/>
    <dgm:cxn modelId="{F6577A3E-3849-7D44-A233-AD26BCD38B19}" type="presOf" srcId="{B44F53E3-E1CE-4E42-8A87-B319C8A3F489}" destId="{FF74F7D4-C83B-5444-923D-4D55E2E9656A}" srcOrd="0" destOrd="0" presId="urn:microsoft.com/office/officeart/2005/8/layout/hierarchy2"/>
    <dgm:cxn modelId="{A3233347-7B65-7241-A0C2-16BDCB4DA235}" type="presOf" srcId="{4E13CB80-CF9E-45C3-8D6F-9579618D1824}" destId="{A8223C0C-E297-E94F-80BE-7CB613C6A81D}" srcOrd="0" destOrd="0" presId="urn:microsoft.com/office/officeart/2005/8/layout/hierarchy2"/>
    <dgm:cxn modelId="{4E0A4C54-5131-5640-B68E-5BBAB52D7A05}" type="presOf" srcId="{481CF590-43E2-4439-BD3D-04CB10C2DF1C}" destId="{B5D6CF72-1B91-454B-8778-00D04C14F4FD}" srcOrd="1" destOrd="0" presId="urn:microsoft.com/office/officeart/2005/8/layout/hierarchy2"/>
    <dgm:cxn modelId="{47EF1155-44A8-CC44-9D50-E750B02CC416}" type="presOf" srcId="{E6C81AB8-3A96-4BC0-8828-B5513EBB98F8}" destId="{375695B2-E6CD-B74C-9C69-A1A98FE5590A}" srcOrd="0" destOrd="0" presId="urn:microsoft.com/office/officeart/2005/8/layout/hierarchy2"/>
    <dgm:cxn modelId="{560E0861-1A38-40B4-8B1A-298BECF1400A}" srcId="{19A437E0-71F5-4DCF-9834-B583C5772BA2}" destId="{4E13CB80-CF9E-45C3-8D6F-9579618D1824}" srcOrd="1" destOrd="0" parTransId="{89219FBD-F86F-4609-B357-A3BB9ADA0CE1}" sibTransId="{E320959A-228B-4498-8D00-B5ED6C15B6C1}"/>
    <dgm:cxn modelId="{E3B5B076-1133-4C48-988B-4DE4F466B5CA}" type="presOf" srcId="{0824E3A8-ABA7-45E3-BA70-E1D43D49DB2C}" destId="{9D3E0428-32DA-3446-9914-FAB7DC345A59}" srcOrd="0" destOrd="0" presId="urn:microsoft.com/office/officeart/2005/8/layout/hierarchy2"/>
    <dgm:cxn modelId="{17EC2E7B-BF84-4349-BAC7-95853925A55D}" type="presOf" srcId="{0E6A3595-F402-4307-9095-567A5D285A1B}" destId="{0EF79989-A690-E44C-B583-D0E8374B8621}" srcOrd="0" destOrd="0" presId="urn:microsoft.com/office/officeart/2005/8/layout/hierarchy2"/>
    <dgm:cxn modelId="{798C0781-6460-E643-A519-53248B795025}" type="presOf" srcId="{0E6A3595-F402-4307-9095-567A5D285A1B}" destId="{C69473C3-9F98-F342-9E52-3FC960F718BA}" srcOrd="1" destOrd="0" presId="urn:microsoft.com/office/officeart/2005/8/layout/hierarchy2"/>
    <dgm:cxn modelId="{C9BB4385-E9D6-9744-AE14-412B55910634}" type="presOf" srcId="{89219FBD-F86F-4609-B357-A3BB9ADA0CE1}" destId="{DD4A066E-3EAB-2445-A277-C41B00E1D073}" srcOrd="0" destOrd="0" presId="urn:microsoft.com/office/officeart/2005/8/layout/hierarchy2"/>
    <dgm:cxn modelId="{2827008D-236E-4C74-B077-87246C325871}" srcId="{9FB4E883-26BA-4519-80AB-17F8CD01D80F}" destId="{19A437E0-71F5-4DCF-9834-B583C5772BA2}" srcOrd="0" destOrd="0" parTransId="{0E6A3595-F402-4307-9095-567A5D285A1B}" sibTransId="{8E6CD9D8-5CE2-4626-A83A-D92AA12564E8}"/>
    <dgm:cxn modelId="{B2D93D93-3B6D-6344-A4AC-AEB8D2036931}" type="presOf" srcId="{B00D850C-54BC-4D9C-8292-2DA5BBE3E3A7}" destId="{1AC51075-428E-484D-9AF4-0A8E822953C7}" srcOrd="0" destOrd="0" presId="urn:microsoft.com/office/officeart/2005/8/layout/hierarchy2"/>
    <dgm:cxn modelId="{F7011C95-C228-DD48-A0D5-02CF62A97874}" type="presOf" srcId="{A89B263A-987E-41B2-A297-E0B31C517773}" destId="{BBB4244A-5D25-1440-95B3-33794FA803E8}" srcOrd="0" destOrd="0" presId="urn:microsoft.com/office/officeart/2005/8/layout/hierarchy2"/>
    <dgm:cxn modelId="{B2BE0B96-07D4-9D4F-A23D-1C2545C8134D}" type="presOf" srcId="{0F490B3B-7B1F-415F-90FC-C90AC0457AC6}" destId="{CD6E993E-B15A-D84F-AA1C-129D7277933A}" srcOrd="0" destOrd="0" presId="urn:microsoft.com/office/officeart/2005/8/layout/hierarchy2"/>
    <dgm:cxn modelId="{8388E396-8DC5-4162-B951-3164089A8D14}" srcId="{9FB4E883-26BA-4519-80AB-17F8CD01D80F}" destId="{16897F9A-1CAD-4247-A61D-B457B79CE002}" srcOrd="1" destOrd="0" parTransId="{0F490B3B-7B1F-415F-90FC-C90AC0457AC6}" sibTransId="{03B95DC3-B526-4FAC-8143-A8A9F2A992FE}"/>
    <dgm:cxn modelId="{45D73C9B-E40E-4BA1-97C6-54607917B87C}" srcId="{16897F9A-1CAD-4247-A61D-B457B79CE002}" destId="{46FEDA29-7B47-424B-AB25-726F01B05A2F}" srcOrd="0" destOrd="0" parTransId="{E6C81AB8-3A96-4BC0-8828-B5513EBB98F8}" sibTransId="{6FC8474E-8025-496F-B72F-95BC83817B68}"/>
    <dgm:cxn modelId="{DDCE4FA5-3D81-D541-A96A-2274D834C7B3}" type="presOf" srcId="{46FEDA29-7B47-424B-AB25-726F01B05A2F}" destId="{07554336-E21F-9846-85AB-A3437EBCD7FA}" srcOrd="0" destOrd="0" presId="urn:microsoft.com/office/officeart/2005/8/layout/hierarchy2"/>
    <dgm:cxn modelId="{C180F4AC-C41C-BB4D-83E0-061410D61035}" type="presOf" srcId="{B00D850C-54BC-4D9C-8292-2DA5BBE3E3A7}" destId="{EEB57BA6-DDFC-AF4D-B99B-521CF3A72197}" srcOrd="1" destOrd="0" presId="urn:microsoft.com/office/officeart/2005/8/layout/hierarchy2"/>
    <dgm:cxn modelId="{B66875CF-7F35-4CDA-BA1D-F96A6B3DA344}" srcId="{19A437E0-71F5-4DCF-9834-B583C5772BA2}" destId="{B44F53E3-E1CE-4E42-8A87-B319C8A3F489}" srcOrd="0" destOrd="0" parTransId="{B00D850C-54BC-4D9C-8292-2DA5BBE3E3A7}" sibTransId="{C65EC914-FFA0-4272-BB1E-0C6118E3F101}"/>
    <dgm:cxn modelId="{B24512E1-9E40-4644-AE0E-E61BCDA1AEF5}" type="presOf" srcId="{0F490B3B-7B1F-415F-90FC-C90AC0457AC6}" destId="{0558247B-7BE9-E94E-AA60-7925F59D988D}" srcOrd="1" destOrd="0" presId="urn:microsoft.com/office/officeart/2005/8/layout/hierarchy2"/>
    <dgm:cxn modelId="{A3FBA9EF-5175-BF4B-8187-2353942247AF}" type="presOf" srcId="{19A437E0-71F5-4DCF-9834-B583C5772BA2}" destId="{0B537CAD-C3DD-2E4C-8694-15AD8DA25E15}" srcOrd="0" destOrd="0" presId="urn:microsoft.com/office/officeart/2005/8/layout/hierarchy2"/>
    <dgm:cxn modelId="{99F365F6-D52F-1241-8C5C-99F1F995D1DA}" type="presOf" srcId="{16897F9A-1CAD-4247-A61D-B457B79CE002}" destId="{EB459E48-C6DF-614A-8184-D7A679EFD7A7}" srcOrd="0" destOrd="0" presId="urn:microsoft.com/office/officeart/2005/8/layout/hierarchy2"/>
    <dgm:cxn modelId="{9B30D8FB-AB21-4345-A0FE-72E893DECB51}" type="presOf" srcId="{481CF590-43E2-4439-BD3D-04CB10C2DF1C}" destId="{F5FE3154-E7CC-9A4C-9451-CE99619D710E}" srcOrd="0" destOrd="0" presId="urn:microsoft.com/office/officeart/2005/8/layout/hierarchy2"/>
    <dgm:cxn modelId="{3F2488F5-CEEB-ED4E-B61C-C0F10B2CA28B}" type="presParOf" srcId="{9D3E0428-32DA-3446-9914-FAB7DC345A59}" destId="{1893EC56-BA4F-5E48-9E5E-73BD5A275376}" srcOrd="0" destOrd="0" presId="urn:microsoft.com/office/officeart/2005/8/layout/hierarchy2"/>
    <dgm:cxn modelId="{BC4B7E8C-3E5C-A34E-B457-C3F12D043074}" type="presParOf" srcId="{1893EC56-BA4F-5E48-9E5E-73BD5A275376}" destId="{CF9E5291-5BC2-E941-BDB7-78D061241794}" srcOrd="0" destOrd="0" presId="urn:microsoft.com/office/officeart/2005/8/layout/hierarchy2"/>
    <dgm:cxn modelId="{4AE40103-3E23-D646-AFDE-0FD6FF76AF0F}" type="presParOf" srcId="{1893EC56-BA4F-5E48-9E5E-73BD5A275376}" destId="{6422A264-32C6-1A41-8A68-90EAE1449FE2}" srcOrd="1" destOrd="0" presId="urn:microsoft.com/office/officeart/2005/8/layout/hierarchy2"/>
    <dgm:cxn modelId="{EDEBE093-D0D4-014E-A879-C26030CB4974}" type="presParOf" srcId="{6422A264-32C6-1A41-8A68-90EAE1449FE2}" destId="{0EF79989-A690-E44C-B583-D0E8374B8621}" srcOrd="0" destOrd="0" presId="urn:microsoft.com/office/officeart/2005/8/layout/hierarchy2"/>
    <dgm:cxn modelId="{692C3001-2E9C-1744-AF79-E3D1DB91168F}" type="presParOf" srcId="{0EF79989-A690-E44C-B583-D0E8374B8621}" destId="{C69473C3-9F98-F342-9E52-3FC960F718BA}" srcOrd="0" destOrd="0" presId="urn:microsoft.com/office/officeart/2005/8/layout/hierarchy2"/>
    <dgm:cxn modelId="{36803F04-D587-4A48-8A98-8EB5347B83E7}" type="presParOf" srcId="{6422A264-32C6-1A41-8A68-90EAE1449FE2}" destId="{9AB389A0-AD80-8242-AC2B-3E307B0F532D}" srcOrd="1" destOrd="0" presId="urn:microsoft.com/office/officeart/2005/8/layout/hierarchy2"/>
    <dgm:cxn modelId="{D2902477-7643-0941-9051-3FC0F22FC71D}" type="presParOf" srcId="{9AB389A0-AD80-8242-AC2B-3E307B0F532D}" destId="{0B537CAD-C3DD-2E4C-8694-15AD8DA25E15}" srcOrd="0" destOrd="0" presId="urn:microsoft.com/office/officeart/2005/8/layout/hierarchy2"/>
    <dgm:cxn modelId="{729BF949-ABB1-C247-AC34-B37272A51518}" type="presParOf" srcId="{9AB389A0-AD80-8242-AC2B-3E307B0F532D}" destId="{573752F9-79E8-FC4C-9E0F-23433D72FD7B}" srcOrd="1" destOrd="0" presId="urn:microsoft.com/office/officeart/2005/8/layout/hierarchy2"/>
    <dgm:cxn modelId="{517A2B8C-7B47-044F-BDD5-0B8651F48BA0}" type="presParOf" srcId="{573752F9-79E8-FC4C-9E0F-23433D72FD7B}" destId="{1AC51075-428E-484D-9AF4-0A8E822953C7}" srcOrd="0" destOrd="0" presId="urn:microsoft.com/office/officeart/2005/8/layout/hierarchy2"/>
    <dgm:cxn modelId="{07931244-21F3-C949-9EB0-42BC2364B84C}" type="presParOf" srcId="{1AC51075-428E-484D-9AF4-0A8E822953C7}" destId="{EEB57BA6-DDFC-AF4D-B99B-521CF3A72197}" srcOrd="0" destOrd="0" presId="urn:microsoft.com/office/officeart/2005/8/layout/hierarchy2"/>
    <dgm:cxn modelId="{663D4641-A29C-0645-8C70-A6B2445FE4BD}" type="presParOf" srcId="{573752F9-79E8-FC4C-9E0F-23433D72FD7B}" destId="{27285961-5959-F940-93C4-9EA6A29190F6}" srcOrd="1" destOrd="0" presId="urn:microsoft.com/office/officeart/2005/8/layout/hierarchy2"/>
    <dgm:cxn modelId="{9E2C764E-1776-6749-B901-E584A275C7C8}" type="presParOf" srcId="{27285961-5959-F940-93C4-9EA6A29190F6}" destId="{FF74F7D4-C83B-5444-923D-4D55E2E9656A}" srcOrd="0" destOrd="0" presId="urn:microsoft.com/office/officeart/2005/8/layout/hierarchy2"/>
    <dgm:cxn modelId="{3CA83A4A-69C9-0D4F-91E5-4599F531DDD8}" type="presParOf" srcId="{27285961-5959-F940-93C4-9EA6A29190F6}" destId="{EC9A889B-B8A6-7041-842E-173321E9F7A3}" srcOrd="1" destOrd="0" presId="urn:microsoft.com/office/officeart/2005/8/layout/hierarchy2"/>
    <dgm:cxn modelId="{2082D977-02B2-E649-8461-18E3108E3AE7}" type="presParOf" srcId="{573752F9-79E8-FC4C-9E0F-23433D72FD7B}" destId="{DD4A066E-3EAB-2445-A277-C41B00E1D073}" srcOrd="2" destOrd="0" presId="urn:microsoft.com/office/officeart/2005/8/layout/hierarchy2"/>
    <dgm:cxn modelId="{1B39E648-69C8-BA43-9A00-D5275E9AC211}" type="presParOf" srcId="{DD4A066E-3EAB-2445-A277-C41B00E1D073}" destId="{E57CBE5F-0CC0-9F4B-9E2C-B8F4CF684C61}" srcOrd="0" destOrd="0" presId="urn:microsoft.com/office/officeart/2005/8/layout/hierarchy2"/>
    <dgm:cxn modelId="{8E9804CD-1125-2540-9A98-741A57267D6C}" type="presParOf" srcId="{573752F9-79E8-FC4C-9E0F-23433D72FD7B}" destId="{58140102-3A0A-8F43-A804-31B9A9BC29EE}" srcOrd="3" destOrd="0" presId="urn:microsoft.com/office/officeart/2005/8/layout/hierarchy2"/>
    <dgm:cxn modelId="{C092C385-BDD6-784E-9778-3277F540B297}" type="presParOf" srcId="{58140102-3A0A-8F43-A804-31B9A9BC29EE}" destId="{A8223C0C-E297-E94F-80BE-7CB613C6A81D}" srcOrd="0" destOrd="0" presId="urn:microsoft.com/office/officeart/2005/8/layout/hierarchy2"/>
    <dgm:cxn modelId="{5E78F46F-5C9F-8F41-BBC3-54F55F24543C}" type="presParOf" srcId="{58140102-3A0A-8F43-A804-31B9A9BC29EE}" destId="{8D5D4F2F-2104-384A-BCB2-556928EA98F1}" srcOrd="1" destOrd="0" presId="urn:microsoft.com/office/officeart/2005/8/layout/hierarchy2"/>
    <dgm:cxn modelId="{28DA6AA5-3062-EB4C-B5A3-7CF919F85604}" type="presParOf" srcId="{6422A264-32C6-1A41-8A68-90EAE1449FE2}" destId="{CD6E993E-B15A-D84F-AA1C-129D7277933A}" srcOrd="2" destOrd="0" presId="urn:microsoft.com/office/officeart/2005/8/layout/hierarchy2"/>
    <dgm:cxn modelId="{3DAD6108-FF5E-7C45-87ED-B313015163A6}" type="presParOf" srcId="{CD6E993E-B15A-D84F-AA1C-129D7277933A}" destId="{0558247B-7BE9-E94E-AA60-7925F59D988D}" srcOrd="0" destOrd="0" presId="urn:microsoft.com/office/officeart/2005/8/layout/hierarchy2"/>
    <dgm:cxn modelId="{D689E497-6C83-144E-9DE0-0A8F62C2122A}" type="presParOf" srcId="{6422A264-32C6-1A41-8A68-90EAE1449FE2}" destId="{A49DC3AD-1CF7-D64A-9FFA-9CDC8EAB1FE5}" srcOrd="3" destOrd="0" presId="urn:microsoft.com/office/officeart/2005/8/layout/hierarchy2"/>
    <dgm:cxn modelId="{70728B07-17F9-3146-B491-856266F5303F}" type="presParOf" srcId="{A49DC3AD-1CF7-D64A-9FFA-9CDC8EAB1FE5}" destId="{EB459E48-C6DF-614A-8184-D7A679EFD7A7}" srcOrd="0" destOrd="0" presId="urn:microsoft.com/office/officeart/2005/8/layout/hierarchy2"/>
    <dgm:cxn modelId="{0BD63662-4F5F-5046-85F6-2326E9D3C6C9}" type="presParOf" srcId="{A49DC3AD-1CF7-D64A-9FFA-9CDC8EAB1FE5}" destId="{D07EEBDC-0295-E94D-A125-60505A2B303D}" srcOrd="1" destOrd="0" presId="urn:microsoft.com/office/officeart/2005/8/layout/hierarchy2"/>
    <dgm:cxn modelId="{4EA89403-17ED-3542-9DB6-6D59FD402B30}" type="presParOf" srcId="{D07EEBDC-0295-E94D-A125-60505A2B303D}" destId="{375695B2-E6CD-B74C-9C69-A1A98FE5590A}" srcOrd="0" destOrd="0" presId="urn:microsoft.com/office/officeart/2005/8/layout/hierarchy2"/>
    <dgm:cxn modelId="{63EF92D2-125D-C440-9DB0-47B550D9BDA4}" type="presParOf" srcId="{375695B2-E6CD-B74C-9C69-A1A98FE5590A}" destId="{F3022D71-DA35-954D-9857-270961A80D9E}" srcOrd="0" destOrd="0" presId="urn:microsoft.com/office/officeart/2005/8/layout/hierarchy2"/>
    <dgm:cxn modelId="{E46F2876-CDC2-5545-9CB5-9C5B284FF9F6}" type="presParOf" srcId="{D07EEBDC-0295-E94D-A125-60505A2B303D}" destId="{CF3C3005-F4C3-404D-B372-BDD4AAAEA92C}" srcOrd="1" destOrd="0" presId="urn:microsoft.com/office/officeart/2005/8/layout/hierarchy2"/>
    <dgm:cxn modelId="{DCBB28AC-DCC8-DA41-B34D-41AC0CDF1372}" type="presParOf" srcId="{CF3C3005-F4C3-404D-B372-BDD4AAAEA92C}" destId="{07554336-E21F-9846-85AB-A3437EBCD7FA}" srcOrd="0" destOrd="0" presId="urn:microsoft.com/office/officeart/2005/8/layout/hierarchy2"/>
    <dgm:cxn modelId="{1A8337AF-A0A2-DB41-9425-5C9E7E6ECEF2}" type="presParOf" srcId="{CF3C3005-F4C3-404D-B372-BDD4AAAEA92C}" destId="{31915186-DAAE-D148-B22F-AC733F52A2B9}" srcOrd="1" destOrd="0" presId="urn:microsoft.com/office/officeart/2005/8/layout/hierarchy2"/>
    <dgm:cxn modelId="{37142006-0508-8040-BB21-B4A2C8289008}" type="presParOf" srcId="{D07EEBDC-0295-E94D-A125-60505A2B303D}" destId="{F5FE3154-E7CC-9A4C-9451-CE99619D710E}" srcOrd="2" destOrd="0" presId="urn:microsoft.com/office/officeart/2005/8/layout/hierarchy2"/>
    <dgm:cxn modelId="{F4050C1D-AE7E-D343-9905-F76482315BE2}" type="presParOf" srcId="{F5FE3154-E7CC-9A4C-9451-CE99619D710E}" destId="{B5D6CF72-1B91-454B-8778-00D04C14F4FD}" srcOrd="0" destOrd="0" presId="urn:microsoft.com/office/officeart/2005/8/layout/hierarchy2"/>
    <dgm:cxn modelId="{2F7867FC-62BD-4144-98F3-A78C738B42D2}" type="presParOf" srcId="{D07EEBDC-0295-E94D-A125-60505A2B303D}" destId="{34AB6069-51F7-FB49-BF9B-99ACD692A82F}" srcOrd="3" destOrd="0" presId="urn:microsoft.com/office/officeart/2005/8/layout/hierarchy2"/>
    <dgm:cxn modelId="{4E80CC01-E15C-154F-8F88-98162E6E8681}" type="presParOf" srcId="{34AB6069-51F7-FB49-BF9B-99ACD692A82F}" destId="{BBB4244A-5D25-1440-95B3-33794FA803E8}" srcOrd="0" destOrd="0" presId="urn:microsoft.com/office/officeart/2005/8/layout/hierarchy2"/>
    <dgm:cxn modelId="{A92883AE-E3BD-C34C-A93D-942B38A239D5}" type="presParOf" srcId="{34AB6069-51F7-FB49-BF9B-99ACD692A82F}" destId="{8F42894A-5D46-1344-AF10-63B094C18AD1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9E5291-5BC2-E941-BDB7-78D061241794}">
      <dsp:nvSpPr>
        <dsp:cNvPr id="0" name=""/>
        <dsp:cNvSpPr/>
      </dsp:nvSpPr>
      <dsp:spPr>
        <a:xfrm>
          <a:off x="1501" y="1618102"/>
          <a:ext cx="1765934" cy="88296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/>
            <a:t>The columns are usually associated with a particular data type:</a:t>
          </a:r>
        </a:p>
      </dsp:txBody>
      <dsp:txXfrm>
        <a:off x="27362" y="1643963"/>
        <a:ext cx="1714212" cy="831245"/>
      </dsp:txXfrm>
    </dsp:sp>
    <dsp:sp modelId="{0EF79989-A690-E44C-B583-D0E8374B8621}">
      <dsp:nvSpPr>
        <dsp:cNvPr id="0" name=""/>
        <dsp:cNvSpPr/>
      </dsp:nvSpPr>
      <dsp:spPr>
        <a:xfrm rot="18289469">
          <a:off x="1502151" y="1532587"/>
          <a:ext cx="1236941" cy="38583"/>
        </a:xfrm>
        <a:custGeom>
          <a:avLst/>
          <a:gdLst/>
          <a:ahLst/>
          <a:cxnLst/>
          <a:rect l="0" t="0" r="0" b="0"/>
          <a:pathLst>
            <a:path>
              <a:moveTo>
                <a:pt x="0" y="19291"/>
              </a:moveTo>
              <a:lnTo>
                <a:pt x="1236941" y="19291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89698" y="1520956"/>
        <a:ext cx="61847" cy="61847"/>
      </dsp:txXfrm>
    </dsp:sp>
    <dsp:sp modelId="{0B537CAD-C3DD-2E4C-8694-15AD8DA25E15}">
      <dsp:nvSpPr>
        <dsp:cNvPr id="0" name=""/>
        <dsp:cNvSpPr/>
      </dsp:nvSpPr>
      <dsp:spPr>
        <a:xfrm>
          <a:off x="2473808" y="602690"/>
          <a:ext cx="1765934" cy="88296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rgbClr val="FFC000"/>
              </a:solidFill>
            </a:rPr>
            <a:t>Numerical</a:t>
          </a:r>
          <a:r>
            <a:rPr lang="en-US" sz="1300" kern="1200" dirty="0"/>
            <a:t>, attribute always has order.</a:t>
          </a:r>
        </a:p>
      </dsp:txBody>
      <dsp:txXfrm>
        <a:off x="2499669" y="628551"/>
        <a:ext cx="1714212" cy="831245"/>
      </dsp:txXfrm>
    </dsp:sp>
    <dsp:sp modelId="{1AC51075-428E-484D-9AF4-0A8E822953C7}">
      <dsp:nvSpPr>
        <dsp:cNvPr id="0" name=""/>
        <dsp:cNvSpPr/>
      </dsp:nvSpPr>
      <dsp:spPr>
        <a:xfrm rot="19457599">
          <a:off x="4157978" y="771028"/>
          <a:ext cx="869901" cy="38583"/>
        </a:xfrm>
        <a:custGeom>
          <a:avLst/>
          <a:gdLst/>
          <a:ahLst/>
          <a:cxnLst/>
          <a:rect l="0" t="0" r="0" b="0"/>
          <a:pathLst>
            <a:path>
              <a:moveTo>
                <a:pt x="0" y="19291"/>
              </a:moveTo>
              <a:lnTo>
                <a:pt x="869901" y="19291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571182" y="768573"/>
        <a:ext cx="43495" cy="43495"/>
      </dsp:txXfrm>
    </dsp:sp>
    <dsp:sp modelId="{FF74F7D4-C83B-5444-923D-4D55E2E9656A}">
      <dsp:nvSpPr>
        <dsp:cNvPr id="0" name=""/>
        <dsp:cNvSpPr/>
      </dsp:nvSpPr>
      <dsp:spPr>
        <a:xfrm>
          <a:off x="4946116" y="94984"/>
          <a:ext cx="1765934" cy="88296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rgbClr val="FFC000"/>
              </a:solidFill>
            </a:rPr>
            <a:t>Discrete</a:t>
          </a:r>
          <a:r>
            <a:rPr lang="en-US" sz="1300" kern="1200" dirty="0"/>
            <a:t> – integer values representing counts of some entity (e.g. number of doctor visits, age)</a:t>
          </a:r>
        </a:p>
      </dsp:txBody>
      <dsp:txXfrm>
        <a:off x="4971977" y="120845"/>
        <a:ext cx="1714212" cy="831245"/>
      </dsp:txXfrm>
    </dsp:sp>
    <dsp:sp modelId="{DD4A066E-3EAB-2445-A277-C41B00E1D073}">
      <dsp:nvSpPr>
        <dsp:cNvPr id="0" name=""/>
        <dsp:cNvSpPr/>
      </dsp:nvSpPr>
      <dsp:spPr>
        <a:xfrm rot="2142401">
          <a:off x="4157978" y="1278734"/>
          <a:ext cx="869901" cy="38583"/>
        </a:xfrm>
        <a:custGeom>
          <a:avLst/>
          <a:gdLst/>
          <a:ahLst/>
          <a:cxnLst/>
          <a:rect l="0" t="0" r="0" b="0"/>
          <a:pathLst>
            <a:path>
              <a:moveTo>
                <a:pt x="0" y="19291"/>
              </a:moveTo>
              <a:lnTo>
                <a:pt x="869901" y="19291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571182" y="1276279"/>
        <a:ext cx="43495" cy="43495"/>
      </dsp:txXfrm>
    </dsp:sp>
    <dsp:sp modelId="{A8223C0C-E297-E94F-80BE-7CB613C6A81D}">
      <dsp:nvSpPr>
        <dsp:cNvPr id="0" name=""/>
        <dsp:cNvSpPr/>
      </dsp:nvSpPr>
      <dsp:spPr>
        <a:xfrm>
          <a:off x="4946116" y="1110396"/>
          <a:ext cx="1765934" cy="88296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rgbClr val="FFC000"/>
              </a:solidFill>
            </a:rPr>
            <a:t>Continuous</a:t>
          </a:r>
          <a:r>
            <a:rPr lang="en-US" sz="1300" kern="1200" dirty="0"/>
            <a:t> – usually represent measurements of some sort (e.g. height, distance)</a:t>
          </a:r>
        </a:p>
      </dsp:txBody>
      <dsp:txXfrm>
        <a:off x="4971977" y="1136257"/>
        <a:ext cx="1714212" cy="831245"/>
      </dsp:txXfrm>
    </dsp:sp>
    <dsp:sp modelId="{CD6E993E-B15A-D84F-AA1C-129D7277933A}">
      <dsp:nvSpPr>
        <dsp:cNvPr id="0" name=""/>
        <dsp:cNvSpPr/>
      </dsp:nvSpPr>
      <dsp:spPr>
        <a:xfrm rot="3310531">
          <a:off x="1502151" y="2548000"/>
          <a:ext cx="1236941" cy="38583"/>
        </a:xfrm>
        <a:custGeom>
          <a:avLst/>
          <a:gdLst/>
          <a:ahLst/>
          <a:cxnLst/>
          <a:rect l="0" t="0" r="0" b="0"/>
          <a:pathLst>
            <a:path>
              <a:moveTo>
                <a:pt x="0" y="19291"/>
              </a:moveTo>
              <a:lnTo>
                <a:pt x="1236941" y="19291"/>
              </a:lnTo>
            </a:path>
          </a:pathLst>
        </a:custGeom>
        <a:noFill/>
        <a:ln w="12700" cap="flat" cmpd="sng" algn="ctr">
          <a:solidFill>
            <a:schemeClr val="accent5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089698" y="2536368"/>
        <a:ext cx="61847" cy="61847"/>
      </dsp:txXfrm>
    </dsp:sp>
    <dsp:sp modelId="{EB459E48-C6DF-614A-8184-D7A679EFD7A7}">
      <dsp:nvSpPr>
        <dsp:cNvPr id="0" name=""/>
        <dsp:cNvSpPr/>
      </dsp:nvSpPr>
      <dsp:spPr>
        <a:xfrm>
          <a:off x="2473808" y="2633514"/>
          <a:ext cx="1765934" cy="88296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rgbClr val="FFC000"/>
              </a:solidFill>
            </a:rPr>
            <a:t>Categorical</a:t>
          </a:r>
          <a:r>
            <a:rPr lang="en-US" sz="1300" kern="1200" dirty="0"/>
            <a:t>, attribute that only has labels as its values. </a:t>
          </a:r>
        </a:p>
      </dsp:txBody>
      <dsp:txXfrm>
        <a:off x="2499669" y="2659375"/>
        <a:ext cx="1714212" cy="831245"/>
      </dsp:txXfrm>
    </dsp:sp>
    <dsp:sp modelId="{375695B2-E6CD-B74C-9C69-A1A98FE5590A}">
      <dsp:nvSpPr>
        <dsp:cNvPr id="0" name=""/>
        <dsp:cNvSpPr/>
      </dsp:nvSpPr>
      <dsp:spPr>
        <a:xfrm rot="19457599">
          <a:off x="4157978" y="2801853"/>
          <a:ext cx="869901" cy="38583"/>
        </a:xfrm>
        <a:custGeom>
          <a:avLst/>
          <a:gdLst/>
          <a:ahLst/>
          <a:cxnLst/>
          <a:rect l="0" t="0" r="0" b="0"/>
          <a:pathLst>
            <a:path>
              <a:moveTo>
                <a:pt x="0" y="19291"/>
              </a:moveTo>
              <a:lnTo>
                <a:pt x="869901" y="19291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571182" y="2799397"/>
        <a:ext cx="43495" cy="43495"/>
      </dsp:txXfrm>
    </dsp:sp>
    <dsp:sp modelId="{07554336-E21F-9846-85AB-A3437EBCD7FA}">
      <dsp:nvSpPr>
        <dsp:cNvPr id="0" name=""/>
        <dsp:cNvSpPr/>
      </dsp:nvSpPr>
      <dsp:spPr>
        <a:xfrm>
          <a:off x="4946116" y="2125808"/>
          <a:ext cx="1765934" cy="88296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rgbClr val="FFC000"/>
              </a:solidFill>
            </a:rPr>
            <a:t>Ordinal</a:t>
          </a:r>
          <a:r>
            <a:rPr lang="en-US" sz="1300" kern="1200" dirty="0"/>
            <a:t> (order) – labels that represent some sort of hierarchy (e.g. Low &lt; Medium &lt; High)</a:t>
          </a:r>
        </a:p>
      </dsp:txBody>
      <dsp:txXfrm>
        <a:off x="4971977" y="2151669"/>
        <a:ext cx="1714212" cy="831245"/>
      </dsp:txXfrm>
    </dsp:sp>
    <dsp:sp modelId="{F5FE3154-E7CC-9A4C-9451-CE99619D710E}">
      <dsp:nvSpPr>
        <dsp:cNvPr id="0" name=""/>
        <dsp:cNvSpPr/>
      </dsp:nvSpPr>
      <dsp:spPr>
        <a:xfrm rot="2142401">
          <a:off x="4157978" y="3309559"/>
          <a:ext cx="869901" cy="38583"/>
        </a:xfrm>
        <a:custGeom>
          <a:avLst/>
          <a:gdLst/>
          <a:ahLst/>
          <a:cxnLst/>
          <a:rect l="0" t="0" r="0" b="0"/>
          <a:pathLst>
            <a:path>
              <a:moveTo>
                <a:pt x="0" y="19291"/>
              </a:moveTo>
              <a:lnTo>
                <a:pt x="869901" y="19291"/>
              </a:lnTo>
            </a:path>
          </a:pathLst>
        </a:custGeom>
        <a:noFill/>
        <a:ln w="127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4571182" y="3307103"/>
        <a:ext cx="43495" cy="43495"/>
      </dsp:txXfrm>
    </dsp:sp>
    <dsp:sp modelId="{BBB4244A-5D25-1440-95B3-33794FA803E8}">
      <dsp:nvSpPr>
        <dsp:cNvPr id="0" name=""/>
        <dsp:cNvSpPr/>
      </dsp:nvSpPr>
      <dsp:spPr>
        <a:xfrm>
          <a:off x="4946116" y="3141220"/>
          <a:ext cx="1765934" cy="882967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1" kern="1200" dirty="0">
              <a:solidFill>
                <a:srgbClr val="FFC000"/>
              </a:solidFill>
            </a:rPr>
            <a:t>Nominal</a:t>
          </a:r>
          <a:r>
            <a:rPr lang="en-US" sz="1300" kern="1200" dirty="0"/>
            <a:t> (names) – labels that represent distinct categories (e.g. Yes/No or True/False)</a:t>
          </a:r>
        </a:p>
      </dsp:txBody>
      <dsp:txXfrm>
        <a:off x="4971977" y="3167081"/>
        <a:ext cx="1714212" cy="8312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FD101-742A-A74A-B2C0-E53710C91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8B1BCF-CE7A-AD41-83B9-C264DCBE62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456F6-069B-9743-A57F-4026D0D22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6B5D1-A72D-F147-AA74-84382E946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2D95D-5E8D-4A43-8736-0F2D5D8B0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345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93018-C4EF-A945-ACE8-7F84211A3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419995-6DA9-B147-B435-E007EB7ADA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B3BA5-3B24-CF41-AB07-1F3F92426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192FA-9273-354C-9A19-6EB7D007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A3727-7411-FF49-97BC-7B0DF52C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284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9CA4CA-3879-4149-A53B-715FB205FE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CC7684-D666-E54F-A1DC-874B461DC7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75404-92C8-E042-A9E7-C0B291A20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13529-2D66-0746-9386-22E023E9C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4F0C1-C823-474E-9641-3BE67ED24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908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CAEC3-847A-E84B-8E58-D29E92AF8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D34FC-3039-914E-B808-54BE819D9D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D796E-C7E7-D241-B85A-C016E75F7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CD1A7-BF0C-F94C-B59C-8B48E9FA6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21CE6-2E2E-F148-BBF8-04F70EC11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136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2F5D7-F1D1-134D-B3C5-C220EC5F3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83711-9C96-0C4C-8AC9-E57F36830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23163-61F8-364A-9E14-9AE376ED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186D-616C-AD4A-AF00-EE0744738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BBBAC-8B15-3647-84E6-1F6550D31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25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849B1-44CC-F447-8C36-471449A5E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49EE6-D9E6-7B42-8C54-B989C2E586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35BE5F-5302-BF4C-9263-EFCB4038E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66C46E-8CC6-424F-A9F8-2DD7D48D5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4153D-63B5-8346-8A32-BD114F065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15093-7BE8-A242-999F-BC84171B2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966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4B133-B99E-F24A-9A81-8EC64524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48F6D-956E-EF4D-82D5-BF525FE24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3DB69-9431-5148-AC4D-4CAA19499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2E85D0-B40A-4942-9FE1-16E0CC8EBA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70D468-9C99-FD40-9B68-83CBB8DD83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4F038D-A14A-3F4C-92A1-368067693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4FAA97-38C7-364E-8058-B408524E7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EC1254-2BC7-974C-98CA-C75EB3892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21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2AF9-B5BF-A244-9BEF-06FC3817E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281C2E-4647-8D4D-B915-E57A6BCA8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4D5EA0-106C-9547-BE78-30B1096D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5E21F6-5C2F-AB44-BB3B-B247A3F7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154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A7453F-0CD6-544B-8432-8315D7EAF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812186-9266-A24D-8D07-FBEC3A83D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634D3B-3E15-BA48-AD82-247F9DE3E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46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F50DE-E669-5B4E-8BE0-F0CF71DC0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3EAA0-7B2B-3742-9B5F-B5EED40E4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FEA28-29FF-D44E-A781-0CFE0E58DC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76CAF-E571-1546-95A0-14A9DA65A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5DDA8C-1934-4644-8B05-A65EB61BD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A9A9DE-FB4A-8D40-853B-4ADCE97FC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17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D4574-973F-9447-A3D8-F0AD105CE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6FB9EF-A88A-A543-92EB-F5E0B68683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07DA10-F8C1-2843-A662-136C67A6FF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16CCE9-7F05-014C-90B1-BE16428CB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0F149E-ABC3-0946-B7AA-11E38B80A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D92A1-F3C5-8141-9CBD-7C026188D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75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A3D68F-2F36-AA45-9FDA-40934D159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4828C-A2A8-1748-BA0E-1A3284672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AC6FE-9342-DB46-A7DD-0DF0094174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DAA46-016F-C847-85C9-767C2C519DCB}" type="datetimeFigureOut">
              <a:rPr lang="en-US" smtClean="0"/>
              <a:t>2/24/24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592B2-4BB5-B645-8195-AE1A295315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3EBAC-650B-BB48-B28B-A98D2C4B99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97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dataremixed/17-key-traits-of-data-literacy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11753B-A4FD-1D41-B541-FF39E9973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The Shape of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63E3F4-9C6D-D748-8CE9-DD0A049B6C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498" r="45432" b="-1"/>
          <a:stretch/>
        </p:blipFill>
        <p:spPr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4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CDD3C-3A88-2243-B382-B506AE683A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In data science most of the data encountered is in tabular format, e.g. our tennis data set.</a:t>
            </a:r>
          </a:p>
          <a:p>
            <a:r>
              <a:rPr lang="en-US" sz="2200" dirty="0"/>
              <a:t>We call this kind of data </a:t>
            </a:r>
            <a:r>
              <a:rPr lang="en-US" sz="2200" b="1" dirty="0"/>
              <a:t>structured data.</a:t>
            </a:r>
          </a:p>
          <a:p>
            <a:r>
              <a:rPr lang="en-US" sz="2200" dirty="0"/>
              <a:t>As opposed to </a:t>
            </a:r>
            <a:r>
              <a:rPr lang="en-US" sz="2200" b="1" dirty="0"/>
              <a:t>unstructured data</a:t>
            </a:r>
            <a:r>
              <a:rPr lang="en-US" sz="2200" dirty="0"/>
              <a:t> which usually appears in the form of text, e.g. medical reports, news articles.</a:t>
            </a:r>
          </a:p>
          <a:p>
            <a:r>
              <a:rPr lang="en-US" sz="2200" dirty="0"/>
              <a:t>In this course we will take a look at both. We will start with structured data.</a:t>
            </a:r>
          </a:p>
          <a:p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686516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B831B6F-405A-4B47-B9BB-5CA88F2858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1ADB65-49E7-2C46-BFFF-5FDE3FDBF6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638089"/>
            <a:ext cx="4818888" cy="1476801"/>
          </a:xfrm>
        </p:spPr>
        <p:txBody>
          <a:bodyPr anchor="b">
            <a:normAutofit/>
          </a:bodyPr>
          <a:lstStyle/>
          <a:p>
            <a:r>
              <a:rPr lang="en-US" sz="5400"/>
              <a:t>Structured Data</a:t>
            </a:r>
          </a:p>
        </p:txBody>
      </p:sp>
      <p:pic>
        <p:nvPicPr>
          <p:cNvPr id="4" name="Google Shape;87;p5" descr="PlayTennis.jpg">
            <a:extLst>
              <a:ext uri="{FF2B5EF4-FFF2-40B4-BE49-F238E27FC236}">
                <a16:creationId xmlns:a16="http://schemas.microsoft.com/office/drawing/2014/main" id="{315B031D-EC89-284F-AF87-AD854049728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2"/>
          <a:stretch/>
        </p:blipFill>
        <p:spPr>
          <a:xfrm>
            <a:off x="630936" y="1518361"/>
            <a:ext cx="5458968" cy="3821277"/>
          </a:xfrm>
          <a:prstGeom prst="rect">
            <a:avLst/>
          </a:prstGeom>
          <a:noFill/>
        </p:spPr>
      </p:pic>
      <p:sp>
        <p:nvSpPr>
          <p:cNvPr id="11" name="sketch line">
            <a:extLst>
              <a:ext uri="{FF2B5EF4-FFF2-40B4-BE49-F238E27FC236}">
                <a16:creationId xmlns:a16="http://schemas.microsoft.com/office/drawing/2014/main" id="{953EE71A-6488-4203-A7C4-77102FD0DC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3912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4551A-AA10-C045-B631-F5ED350EC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2664886"/>
            <a:ext cx="4818888" cy="3550789"/>
          </a:xfrm>
        </p:spPr>
        <p:txBody>
          <a:bodyPr anchor="t">
            <a:normAutofit/>
          </a:bodyPr>
          <a:lstStyle/>
          <a:p>
            <a:r>
              <a:rPr lang="en-US" sz="2000"/>
              <a:t>Structured data consists of tables where</a:t>
            </a:r>
          </a:p>
          <a:p>
            <a:pPr lvl="1"/>
            <a:r>
              <a:rPr lang="en-US" sz="2000"/>
              <a:t>each column describes an attribute of the data objects in question.  We often call the columns </a:t>
            </a:r>
            <a:r>
              <a:rPr lang="en-US" sz="2000" b="1"/>
              <a:t>variables</a:t>
            </a:r>
            <a:r>
              <a:rPr lang="en-US" sz="2000"/>
              <a:t> or </a:t>
            </a:r>
            <a:r>
              <a:rPr lang="en-US" sz="2000" b="1"/>
              <a:t>attributes</a:t>
            </a:r>
            <a:r>
              <a:rPr lang="en-US" sz="2000"/>
              <a:t>.</a:t>
            </a:r>
          </a:p>
          <a:p>
            <a:pPr lvl="1"/>
            <a:r>
              <a:rPr lang="en-US" sz="2000"/>
              <a:t>Each row describes a single </a:t>
            </a:r>
            <a:r>
              <a:rPr lang="en-US" sz="2000" b="1"/>
              <a:t>observation</a:t>
            </a:r>
            <a:r>
              <a:rPr lang="en-US" sz="2000"/>
              <a:t> or data object.</a:t>
            </a:r>
          </a:p>
          <a:p>
            <a:r>
              <a:rPr lang="en-US" sz="2000"/>
              <a:t>For example, in our tennis data set each row describes a day in terms of its attributes (columns).</a:t>
            </a:r>
          </a:p>
        </p:txBody>
      </p:sp>
    </p:spTree>
    <p:extLst>
      <p:ext uri="{BB962C8B-B14F-4D97-AF65-F5344CB8AC3E}">
        <p14:creationId xmlns:p14="http://schemas.microsoft.com/office/powerpoint/2010/main" val="27594119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AF3A4E-D7B3-DF49-86EB-420BA6153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Data Types</a:t>
            </a:r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DBD55D91-1590-63F2-1BA0-308053E556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82219330"/>
              </p:ext>
            </p:extLst>
          </p:nvPr>
        </p:nvGraphicFramePr>
        <p:xfrm>
          <a:off x="1877183" y="2071316"/>
          <a:ext cx="6713552" cy="41191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89793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28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Google Shape;87;p5" descr="PlayTennis.jpg">
            <a:extLst>
              <a:ext uri="{FF2B5EF4-FFF2-40B4-BE49-F238E27FC236}">
                <a16:creationId xmlns:a16="http://schemas.microsoft.com/office/drawing/2014/main" id="{559FDC9F-8311-9B4F-9661-AEE07B9C922B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02487" y="937763"/>
            <a:ext cx="5225622" cy="4243837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CDEDF13-B13D-F041-9146-00AD80C9BBBB}"/>
              </a:ext>
            </a:extLst>
          </p:cNvPr>
          <p:cNvSpPr txBox="1"/>
          <p:nvPr/>
        </p:nvSpPr>
        <p:spPr>
          <a:xfrm>
            <a:off x="2453777" y="228600"/>
            <a:ext cx="1038254" cy="3696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Variables</a:t>
            </a:r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AE91C90-0A96-D443-9230-0066B1CBB31C}"/>
              </a:ext>
            </a:extLst>
          </p:cNvPr>
          <p:cNvCxnSpPr>
            <a:stCxn id="3" idx="2"/>
          </p:cNvCxnSpPr>
          <p:nvPr/>
        </p:nvCxnSpPr>
        <p:spPr>
          <a:xfrm flipH="1">
            <a:off x="1581575" y="598214"/>
            <a:ext cx="1391330" cy="4739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60D48D0A-7F7C-5945-9827-10F7993F3C2D}"/>
              </a:ext>
            </a:extLst>
          </p:cNvPr>
          <p:cNvCxnSpPr>
            <a:stCxn id="3" idx="2"/>
          </p:cNvCxnSpPr>
          <p:nvPr/>
        </p:nvCxnSpPr>
        <p:spPr>
          <a:xfrm flipH="1">
            <a:off x="2718033" y="598214"/>
            <a:ext cx="254872" cy="453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0A71772-8B35-F24F-B7D5-170E5E4933B1}"/>
              </a:ext>
            </a:extLst>
          </p:cNvPr>
          <p:cNvCxnSpPr>
            <a:stCxn id="3" idx="2"/>
          </p:cNvCxnSpPr>
          <p:nvPr/>
        </p:nvCxnSpPr>
        <p:spPr>
          <a:xfrm flipH="1">
            <a:off x="1018038" y="598214"/>
            <a:ext cx="1954867" cy="4739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2D4F7FC-38BC-D84A-9F9F-FEE80D12DA83}"/>
              </a:ext>
            </a:extLst>
          </p:cNvPr>
          <p:cNvCxnSpPr>
            <a:stCxn id="3" idx="2"/>
          </p:cNvCxnSpPr>
          <p:nvPr/>
        </p:nvCxnSpPr>
        <p:spPr>
          <a:xfrm>
            <a:off x="2972905" y="598214"/>
            <a:ext cx="519126" cy="4739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F5BE32E-BE64-B642-8EA1-177738E62EEA}"/>
              </a:ext>
            </a:extLst>
          </p:cNvPr>
          <p:cNvCxnSpPr>
            <a:stCxn id="3" idx="2"/>
          </p:cNvCxnSpPr>
          <p:nvPr/>
        </p:nvCxnSpPr>
        <p:spPr>
          <a:xfrm>
            <a:off x="2972905" y="598214"/>
            <a:ext cx="1136458" cy="4739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95E4929-3D33-924E-A8D8-72267BD558DC}"/>
              </a:ext>
            </a:extLst>
          </p:cNvPr>
          <p:cNvCxnSpPr>
            <a:stCxn id="3" idx="2"/>
          </p:cNvCxnSpPr>
          <p:nvPr/>
        </p:nvCxnSpPr>
        <p:spPr>
          <a:xfrm>
            <a:off x="2972905" y="598214"/>
            <a:ext cx="1857759" cy="555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A6BE9C4-D224-3249-ADCF-8C7961117984}"/>
              </a:ext>
            </a:extLst>
          </p:cNvPr>
          <p:cNvSpPr txBox="1"/>
          <p:nvPr/>
        </p:nvSpPr>
        <p:spPr>
          <a:xfrm>
            <a:off x="7180543" y="769115"/>
            <a:ext cx="3867274" cy="9240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All of the variables in this data set are</a:t>
            </a:r>
            <a:b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categorical variables – variables whose </a:t>
            </a:r>
            <a:b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values only consist of labels/levels.</a:t>
            </a:r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59F8545-749F-104C-9CEC-5AA63AA9F8C2}"/>
                  </a:ext>
                </a:extLst>
              </p:cNvPr>
              <p:cNvSpPr txBox="1"/>
              <p:nvPr/>
            </p:nvSpPr>
            <p:spPr>
              <a:xfrm>
                <a:off x="7361303" y="2271681"/>
                <a:ext cx="4198193" cy="12012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Outlook and </a:t>
                </a:r>
                <a:r>
                  <a:rPr lang="en-US" kern="1200" err="1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PlayTennis</a:t>
                </a:r>
                <a: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 are </a:t>
                </a:r>
                <a:b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</a:br>
                <a:r>
                  <a:rPr lang="en-US" b="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nominal categorical </a:t>
                </a:r>
                <a: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variables, the</a:t>
                </a:r>
                <a:b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</a:br>
                <a: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labels/level cannot be considered ordered,</a:t>
                </a:r>
                <a:b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</a:br>
                <a: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i.e. </a:t>
                </a:r>
                <a14:m>
                  <m:oMath xmlns:m="http://schemas.openxmlformats.org/officeDocument/2006/math">
                    <m:r>
                      <a:rPr lang="en-US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𝑌𝑒𝑠</m:t>
                    </m:r>
                    <m:r>
                      <a:rPr lang="en-US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≮</m:t>
                    </m:r>
                    <m:r>
                      <a:rPr lang="en-US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𝑁𝑜</m:t>
                    </m:r>
                  </m:oMath>
                </a14:m>
                <a: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 and </a:t>
                </a:r>
                <a14:m>
                  <m:oMath xmlns:m="http://schemas.openxmlformats.org/officeDocument/2006/math">
                    <m:r>
                      <a:rPr lang="en-US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𝑁𝑜</m:t>
                    </m:r>
                    <m:r>
                      <a:rPr lang="en-US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≮</m:t>
                    </m:r>
                    <m:r>
                      <a:rPr lang="en-US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𝑌𝑒𝑠</m:t>
                    </m:r>
                  </m:oMath>
                </a14:m>
                <a:endParaRPr lang="en-US"/>
              </a:p>
            </p:txBody>
          </p:sp>
        </mc:Choice>
        <mc:Fallback xmlns="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F59F8545-749F-104C-9CEC-5AA63AA9F8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361303" y="2271681"/>
                <a:ext cx="4198193" cy="1201244"/>
              </a:xfrm>
              <a:prstGeom prst="rect">
                <a:avLst/>
              </a:prstGeom>
              <a:blipFill>
                <a:blip r:embed="rId3"/>
                <a:stretch>
                  <a:fillRect l="-1205" t="-3158" b="-73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43CB209-0DC7-6F43-948A-B897581BF2A4}"/>
                  </a:ext>
                </a:extLst>
              </p:cNvPr>
              <p:cNvSpPr txBox="1"/>
              <p:nvPr/>
            </p:nvSpPr>
            <p:spPr>
              <a:xfrm>
                <a:off x="7101461" y="3966305"/>
                <a:ext cx="4511851" cy="120124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>
                  <a:spcAft>
                    <a:spcPts val="600"/>
                  </a:spcAft>
                </a:pPr>
                <a: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The remaining variables are all ordinal </a:t>
                </a:r>
                <a:b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</a:br>
                <a: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categorical variables – the labels/levels can be</a:t>
                </a:r>
                <a:b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</a:br>
                <a: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considered ordered, i.e.</a:t>
                </a:r>
                <a:b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</a:br>
                <a14:m>
                  <m:oMath xmlns:m="http://schemas.openxmlformats.org/officeDocument/2006/math">
                    <m:r>
                      <a:rPr lang="en-US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+mn-ea"/>
                        <a:cs typeface="+mn-cs"/>
                      </a:rPr>
                      <m:t>𝐶𝑜𝑜𝑙</m:t>
                    </m:r>
                    <m:r>
                      <a:rPr lang="en-US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+mn-ea"/>
                        <a:cs typeface="+mn-cs"/>
                      </a:rPr>
                      <m:t> &lt;</m:t>
                    </m:r>
                    <m:r>
                      <a:rPr lang="en-US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𝑀𝑖𝑙𝑑</m:t>
                    </m:r>
                    <m:r>
                      <a:rPr lang="en-US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&lt;</m:t>
                    </m:r>
                    <m:r>
                      <a:rPr lang="en-US" i="1" kern="120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+mn-cs"/>
                      </a:rPr>
                      <m:t>𝐻𝑜𝑡</m:t>
                    </m:r>
                  </m:oMath>
                </a14:m>
                <a:r>
                  <a:rPr lang="en-US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rPr>
                  <a:t> </a:t>
                </a:r>
                <a:endParaRPr lang="en-US"/>
              </a:p>
            </p:txBody>
          </p:sp>
        </mc:Choice>
        <mc:Fallback xmlns=""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143CB209-0DC7-6F43-948A-B897581BF2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01461" y="3966305"/>
                <a:ext cx="4511851" cy="1201244"/>
              </a:xfrm>
              <a:prstGeom prst="rect">
                <a:avLst/>
              </a:prstGeom>
              <a:blipFill>
                <a:blip r:embed="rId4"/>
                <a:stretch>
                  <a:fillRect l="-1124" t="-2083" b="-4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987591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D936A5C-087B-1A4A-8549-B9226B2EF506}"/>
              </a:ext>
            </a:extLst>
          </p:cNvPr>
          <p:cNvSpPr>
            <a:spLocks/>
          </p:cNvSpPr>
          <p:nvPr/>
        </p:nvSpPr>
        <p:spPr>
          <a:xfrm>
            <a:off x="5488707" y="228600"/>
            <a:ext cx="5832269" cy="3536496"/>
          </a:xfrm>
          <a:prstGeom prst="rect">
            <a:avLst/>
          </a:prstGeom>
        </p:spPr>
        <p:txBody>
          <a:bodyPr>
            <a:normAutofit/>
          </a:bodyPr>
          <a:lstStyle/>
          <a:p>
            <a:pPr defTabSz="859536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b="1" kern="1200">
                <a:solidFill>
                  <a:srgbClr val="000000"/>
                </a:solidFill>
                <a:latin typeface="Söhne"/>
                <a:ea typeface="+mn-ea"/>
                <a:cs typeface="+mn-cs"/>
              </a:rPr>
              <a:t>ID</a:t>
            </a:r>
            <a:r>
              <a:rPr lang="en-US" sz="1692" kern="1200">
                <a:solidFill>
                  <a:srgbClr val="000000"/>
                </a:solidFill>
                <a:latin typeface="Söhne"/>
                <a:ea typeface="+mn-ea"/>
                <a:cs typeface="+mn-cs"/>
              </a:rPr>
              <a:t>: Discrete numerical variable representing a unique identifier for each individual. </a:t>
            </a:r>
          </a:p>
          <a:p>
            <a:pPr defTabSz="859536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b="1" kern="1200">
                <a:solidFill>
                  <a:srgbClr val="000000"/>
                </a:solidFill>
                <a:latin typeface="Söhne"/>
                <a:ea typeface="+mn-ea"/>
                <a:cs typeface="+mn-cs"/>
              </a:rPr>
              <a:t>Gender</a:t>
            </a:r>
            <a:r>
              <a:rPr lang="en-US" sz="1692" kern="1200">
                <a:solidFill>
                  <a:srgbClr val="000000"/>
                </a:solidFill>
                <a:latin typeface="Söhne"/>
                <a:ea typeface="+mn-ea"/>
                <a:cs typeface="+mn-cs"/>
              </a:rPr>
              <a:t>: Nominal categorical variable representing the gender of the individual (Male/Female).</a:t>
            </a:r>
          </a:p>
          <a:p>
            <a:pPr defTabSz="859536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b="1" kern="1200">
                <a:solidFill>
                  <a:srgbClr val="000000"/>
                </a:solidFill>
                <a:latin typeface="Söhne"/>
                <a:ea typeface="+mn-ea"/>
                <a:cs typeface="+mn-cs"/>
              </a:rPr>
              <a:t>Age</a:t>
            </a:r>
            <a:r>
              <a:rPr lang="en-US" sz="1692" kern="1200">
                <a:solidFill>
                  <a:srgbClr val="000000"/>
                </a:solidFill>
                <a:latin typeface="Söhne"/>
                <a:ea typeface="+mn-ea"/>
                <a:cs typeface="+mn-cs"/>
              </a:rPr>
              <a:t>: Discrete numerical variable representing the age of the individual.</a:t>
            </a:r>
          </a:p>
          <a:p>
            <a:pPr defTabSz="859536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b="1" kern="1200">
                <a:solidFill>
                  <a:srgbClr val="000000"/>
                </a:solidFill>
                <a:latin typeface="Söhne"/>
                <a:ea typeface="+mn-ea"/>
                <a:cs typeface="+mn-cs"/>
              </a:rPr>
              <a:t>Income</a:t>
            </a:r>
            <a:r>
              <a:rPr lang="en-US" sz="1692" kern="1200">
                <a:solidFill>
                  <a:srgbClr val="000000"/>
                </a:solidFill>
                <a:latin typeface="Söhne"/>
                <a:ea typeface="+mn-ea"/>
                <a:cs typeface="+mn-cs"/>
              </a:rPr>
              <a:t>: Continuous numerical variable representing the income of the individual.</a:t>
            </a:r>
          </a:p>
          <a:p>
            <a:pPr defTabSz="859536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92" b="1" kern="1200">
                <a:solidFill>
                  <a:srgbClr val="000000"/>
                </a:solidFill>
                <a:latin typeface="Söhne"/>
                <a:ea typeface="+mn-ea"/>
                <a:cs typeface="+mn-cs"/>
              </a:rPr>
              <a:t>Rating</a:t>
            </a:r>
            <a:r>
              <a:rPr lang="en-US" sz="1692" kern="1200">
                <a:solidFill>
                  <a:srgbClr val="000000"/>
                </a:solidFill>
                <a:latin typeface="Söhne"/>
                <a:ea typeface="+mn-ea"/>
                <a:cs typeface="+mn-cs"/>
              </a:rPr>
              <a:t>: Continuous numerical variable representing a rating given by the individual.</a:t>
            </a:r>
            <a:br>
              <a:rPr lang="en-US" sz="1692" kern="1200">
                <a:solidFill>
                  <a:srgbClr val="000000"/>
                </a:solidFill>
                <a:latin typeface="Söhne"/>
                <a:ea typeface="+mn-ea"/>
                <a:cs typeface="+mn-cs"/>
              </a:rPr>
            </a:br>
            <a:endParaRPr lang="en-US" sz="1692" kern="1200">
              <a:solidFill>
                <a:srgbClr val="000000"/>
              </a:solidFill>
              <a:latin typeface="Söhne"/>
              <a:ea typeface="+mn-ea"/>
              <a:cs typeface="+mn-cs"/>
            </a:endParaRPr>
          </a:p>
          <a:p>
            <a:pPr>
              <a:spcAft>
                <a:spcPts val="600"/>
              </a:spcAft>
            </a:pPr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8F49941-621C-F04E-9AEF-F03BC33D3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4823" y="314271"/>
            <a:ext cx="4180516" cy="18694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53182D3-08AF-7B42-840E-00B8F061A6B9}"/>
              </a:ext>
            </a:extLst>
          </p:cNvPr>
          <p:cNvSpPr txBox="1"/>
          <p:nvPr/>
        </p:nvSpPr>
        <p:spPr>
          <a:xfrm>
            <a:off x="1967044" y="4309122"/>
            <a:ext cx="9060197" cy="8724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859536">
              <a:spcAft>
                <a:spcPts val="600"/>
              </a:spcAft>
            </a:pPr>
            <a:r>
              <a:rPr lang="en-US" sz="1692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Note:</a:t>
            </a:r>
            <a:r>
              <a:rPr lang="en-US" sz="169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We see later that we  will treat numerical ID variables like they appear in this table as</a:t>
            </a:r>
            <a:br>
              <a:rPr lang="en-US" sz="169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69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nominal categorical variables because it makes no sense to use these identifiers as numerical values,</a:t>
            </a:r>
            <a:br>
              <a:rPr lang="en-US" sz="169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</a:br>
            <a:r>
              <a:rPr lang="en-US" sz="1692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 cannot order them or do mathematical transformations on them.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2033127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301F447-EEF7-48F5-AF73-7566EE7F64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C847FAE-2EA4-6542-B01F-9865F3B26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334644"/>
            <a:ext cx="10509504" cy="107691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Real-World Data is Noisy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7117410-A2A4-4085-9ADC-46744551DB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2772" y="0"/>
            <a:ext cx="10506456" cy="1913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9F74EB5-E547-4FB4-95F5-BCC788F3C4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1512994"/>
            <a:ext cx="10506456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F81A318B-1FF7-0048-84D5-4D46089A0D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0"/>
          <a:stretch/>
        </p:blipFill>
        <p:spPr>
          <a:xfrm>
            <a:off x="2314215" y="2442882"/>
            <a:ext cx="6938120" cy="38299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317E735-55BF-B148-8A3E-D31D0C48B8DF}"/>
              </a:ext>
            </a:extLst>
          </p:cNvPr>
          <p:cNvSpPr txBox="1"/>
          <p:nvPr/>
        </p:nvSpPr>
        <p:spPr>
          <a:xfrm>
            <a:off x="6482315" y="1737360"/>
            <a:ext cx="3386326" cy="2234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649224">
              <a:spcAft>
                <a:spcPts val="600"/>
              </a:spcAft>
            </a:pPr>
            <a:r>
              <a:rPr lang="en-US" sz="852" kern="1200">
                <a:solidFill>
                  <a:schemeClr val="tx1"/>
                </a:solidFill>
                <a:latin typeface="+mn-lt"/>
                <a:ea typeface="+mn-ea"/>
                <a:cs typeface="+mn-cs"/>
                <a:hlinkClick r:id="rId3"/>
              </a:rPr>
              <a:t>https://www.slideshare.net/dataremixed/17-key-traits-of-data-literacy</a:t>
            </a:r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40086817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990ECA-95EF-2F42-B488-1668CF2CF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 dirty="0"/>
              <a:t>The Effects of Noisy Data</a:t>
            </a:r>
          </a:p>
        </p:txBody>
      </p:sp>
      <p:sp>
        <p:nvSpPr>
          <p:cNvPr id="103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4F0F07-E094-5A48-A1DA-01E5A575F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2200" dirty="0"/>
              <a:t>A marketing firm was tasks to determine how Volkswagen ranks among the top brands</a:t>
            </a:r>
          </a:p>
          <a:p>
            <a:r>
              <a:rPr lang="en-US" sz="2200" dirty="0"/>
              <a:t>They found a lot of misspellings of the name Volkswagen</a:t>
            </a:r>
          </a:p>
        </p:txBody>
      </p:sp>
      <p:pic>
        <p:nvPicPr>
          <p:cNvPr id="1026" name="Picture 2" descr="Volkswagen ID Buzz Electric Van: Specs, Price, Release Date ...">
            <a:extLst>
              <a:ext uri="{FF2B5EF4-FFF2-40B4-BE49-F238E27FC236}">
                <a16:creationId xmlns:a16="http://schemas.microsoft.com/office/drawing/2014/main" id="{830109FD-50C8-D848-82A7-4923A8CDE7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62" r="1491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42431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0990ECA-95EF-2F42-B488-1668CF2CF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The Effects of Noisy Data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5F87451-E578-7547-A556-66980D28C6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95"/>
          <a:stretch/>
        </p:blipFill>
        <p:spPr>
          <a:xfrm>
            <a:off x="977178" y="2084546"/>
            <a:ext cx="10128393" cy="435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2375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2FD5CC4-05BC-BC4E-A35F-151FEFC6CE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Noisy vs. Clean Data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D7DBE6-2F9B-CA42-B9FB-28090730E1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38" t="12663" r="3924"/>
          <a:stretch/>
        </p:blipFill>
        <p:spPr>
          <a:xfrm>
            <a:off x="4654296" y="737922"/>
            <a:ext cx="6894576" cy="3699659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7BE41E-0DC1-3743-A87B-E1C9BC13A8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94576" cy="1428487"/>
          </a:xfrm>
        </p:spPr>
        <p:txBody>
          <a:bodyPr anchor="t">
            <a:normAutofit/>
          </a:bodyPr>
          <a:lstStyle/>
          <a:p>
            <a:r>
              <a:rPr lang="en-US" sz="1900" dirty="0"/>
              <a:t>With the noisy data the Volkswagen brand ranked at position #26.</a:t>
            </a:r>
          </a:p>
          <a:p>
            <a:r>
              <a:rPr lang="en-US" sz="1900" dirty="0"/>
              <a:t>Once cleaned, that is, once the spelling error of the name were removed the brand moved to position #11.</a:t>
            </a:r>
          </a:p>
          <a:p>
            <a:r>
              <a:rPr lang="en-US" sz="1900" dirty="0"/>
              <a:t>A huge difference!</a:t>
            </a:r>
          </a:p>
        </p:txBody>
      </p:sp>
    </p:spTree>
    <p:extLst>
      <p:ext uri="{BB962C8B-B14F-4D97-AF65-F5344CB8AC3E}">
        <p14:creationId xmlns:p14="http://schemas.microsoft.com/office/powerpoint/2010/main" val="1868090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399</TotalTime>
  <Words>547</Words>
  <Application>Microsoft Macintosh PowerPoint</Application>
  <PresentationFormat>Widescreen</PresentationFormat>
  <Paragraphs>38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Söhne</vt:lpstr>
      <vt:lpstr>Office Theme</vt:lpstr>
      <vt:lpstr>The Shape of Data</vt:lpstr>
      <vt:lpstr>Structured Data</vt:lpstr>
      <vt:lpstr>Data Types</vt:lpstr>
      <vt:lpstr>PowerPoint Presentation</vt:lpstr>
      <vt:lpstr>PowerPoint Presentation</vt:lpstr>
      <vt:lpstr>Real-World Data is Noisy</vt:lpstr>
      <vt:lpstr>The Effects of Noisy Data</vt:lpstr>
      <vt:lpstr>The Effects of Noisy Data</vt:lpstr>
      <vt:lpstr>Noisy vs. Clean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Literacy</dc:title>
  <dc:creator>Lutz Hamel</dc:creator>
  <cp:lastModifiedBy>Lutz Hamel</cp:lastModifiedBy>
  <cp:revision>16</cp:revision>
  <dcterms:created xsi:type="dcterms:W3CDTF">2021-01-20T22:48:42Z</dcterms:created>
  <dcterms:modified xsi:type="dcterms:W3CDTF">2024-02-24T12:21:39Z</dcterms:modified>
</cp:coreProperties>
</file>